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Arimo" panose="020B0604020202020204" pitchFamily="34" charset="0"/>
      <p:regular r:id="rId23"/>
    </p:embeddedFont>
    <p:embeddedFont>
      <p:font typeface="Lexend Deca" pitchFamily="2" charset="77"/>
      <p:regular r:id="rId24"/>
    </p:embeddedFont>
    <p:embeddedFont>
      <p:font typeface="Now" pitchFamily="2" charset="77"/>
      <p:regular r:id="rId25"/>
    </p:embeddedFont>
    <p:embeddedFont>
      <p:font typeface="Now Bold" pitchFamily="2" charset="77"/>
      <p:regular r:id="rId26"/>
      <p:bold r:id="rId27"/>
    </p:embeddedFont>
    <p:embeddedFont>
      <p:font typeface="Open Sauce" pitchFamily="2" charset="77"/>
      <p:regular r:id="rId28"/>
    </p:embeddedFont>
    <p:embeddedFont>
      <p:font typeface="Open Sauce Semi-Bold" pitchFamily="2" charset="77"/>
      <p:regular r:id="rId29"/>
      <p:bold r:id="rId30"/>
    </p:embeddedFont>
    <p:embeddedFont>
      <p:font typeface="Sedgwick Ave" pitchFamily="2" charset="77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23" autoAdjust="0"/>
  </p:normalViewPr>
  <p:slideViewPr>
    <p:cSldViewPr>
      <p:cViewPr varScale="1">
        <p:scale>
          <a:sx n="67" d="100"/>
          <a:sy n="67" d="100"/>
        </p:scale>
        <p:origin x="90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27.04.2025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We appreciate your attention and enthusiasm for our journey into machine learning. Together, we can explore new dimensions in technology and biology, making a difference in frog conservation!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70126" y="5636733"/>
            <a:ext cx="6750448" cy="3255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86"/>
              </a:lnSpc>
            </a:pPr>
            <a:r>
              <a:rPr lang="en-US" sz="2347" spc="-46">
                <a:solidFill>
                  <a:srgbClr val="DEE5E6"/>
                </a:solidFill>
                <a:latin typeface="Now"/>
                <a:ea typeface="Now"/>
                <a:cs typeface="Now"/>
                <a:sym typeface="Now"/>
              </a:rPr>
              <a:t>Suman Anand – SXA230187</a:t>
            </a:r>
          </a:p>
          <a:p>
            <a:pPr algn="l">
              <a:lnSpc>
                <a:spcPts val="3286"/>
              </a:lnSpc>
            </a:pPr>
            <a:r>
              <a:rPr lang="en-US" sz="2347" spc="-46">
                <a:solidFill>
                  <a:srgbClr val="DEE5E6"/>
                </a:solidFill>
                <a:latin typeface="Now"/>
                <a:ea typeface="Now"/>
                <a:cs typeface="Now"/>
                <a:sym typeface="Now"/>
              </a:rPr>
              <a:t>Sai Kumar – SXK220458</a:t>
            </a:r>
          </a:p>
          <a:p>
            <a:pPr marL="0" lvl="0" indent="0" algn="l">
              <a:lnSpc>
                <a:spcPts val="3286"/>
              </a:lnSpc>
            </a:pPr>
            <a:r>
              <a:rPr lang="en-US" sz="2347" spc="-46">
                <a:solidFill>
                  <a:srgbClr val="DEE5E6"/>
                </a:solidFill>
                <a:latin typeface="Now"/>
                <a:ea typeface="Now"/>
                <a:cs typeface="Now"/>
                <a:sym typeface="Now"/>
              </a:rPr>
              <a:t>Prachi Rajendra Trivedi - PXT230010</a:t>
            </a:r>
          </a:p>
          <a:p>
            <a:pPr marL="0" lvl="0" indent="0" algn="l">
              <a:lnSpc>
                <a:spcPts val="3286"/>
              </a:lnSpc>
            </a:pPr>
            <a:r>
              <a:rPr lang="en-US" sz="2347" spc="-46">
                <a:solidFill>
                  <a:srgbClr val="DEE5E6"/>
                </a:solidFill>
                <a:latin typeface="Now"/>
                <a:ea typeface="Now"/>
                <a:cs typeface="Now"/>
                <a:sym typeface="Now"/>
              </a:rPr>
              <a:t>Kaushil Madhubhai Mangaroliya – KMM210014</a:t>
            </a:r>
          </a:p>
          <a:p>
            <a:pPr marL="0" lvl="0" indent="0" algn="l">
              <a:lnSpc>
                <a:spcPts val="3286"/>
              </a:lnSpc>
            </a:pPr>
            <a:endParaRPr lang="en-US" sz="2347" spc="-46">
              <a:solidFill>
                <a:srgbClr val="DEE5E6"/>
              </a:solidFill>
              <a:latin typeface="Now"/>
              <a:ea typeface="Now"/>
              <a:cs typeface="Now"/>
              <a:sym typeface="Now"/>
            </a:endParaRPr>
          </a:p>
          <a:p>
            <a:pPr marL="0" lvl="0" indent="0" algn="l">
              <a:lnSpc>
                <a:spcPts val="3286"/>
              </a:lnSpc>
            </a:pPr>
            <a:r>
              <a:rPr lang="en-US" sz="2347" spc="-46">
                <a:solidFill>
                  <a:srgbClr val="DEE5E6"/>
                </a:solidFill>
                <a:latin typeface="Now"/>
                <a:ea typeface="Now"/>
                <a:cs typeface="Now"/>
                <a:sym typeface="Now"/>
              </a:rPr>
              <a:t>BUAN 6390.003 - Professor Brian Dean</a:t>
            </a:r>
          </a:p>
          <a:p>
            <a:pPr marL="0" lvl="0" indent="0" algn="l">
              <a:lnSpc>
                <a:spcPts val="3286"/>
              </a:lnSpc>
            </a:pPr>
            <a:endParaRPr lang="en-US" sz="2347" spc="-46">
              <a:solidFill>
                <a:srgbClr val="DEE5E6"/>
              </a:solidFill>
              <a:latin typeface="Now"/>
              <a:ea typeface="Now"/>
              <a:cs typeface="Now"/>
              <a:sym typeface="Now"/>
            </a:endParaRPr>
          </a:p>
          <a:p>
            <a:pPr marL="0" lvl="0" indent="0" algn="l">
              <a:lnSpc>
                <a:spcPts val="3286"/>
              </a:lnSpc>
            </a:pPr>
            <a:endParaRPr lang="en-US" sz="2347" spc="-46">
              <a:solidFill>
                <a:srgbClr val="DEE5E6"/>
              </a:solidFill>
              <a:latin typeface="Now"/>
              <a:ea typeface="Now"/>
              <a:cs typeface="Now"/>
              <a:sym typeface="Now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670126" y="827600"/>
            <a:ext cx="9513642" cy="4315900"/>
            <a:chOff x="0" y="0"/>
            <a:chExt cx="12684856" cy="5754534"/>
          </a:xfrm>
        </p:grpSpPr>
        <p:sp>
          <p:nvSpPr>
            <p:cNvPr id="5" name="TextBox 5"/>
            <p:cNvSpPr txBox="1"/>
            <p:nvPr/>
          </p:nvSpPr>
          <p:spPr>
            <a:xfrm>
              <a:off x="21987" y="5148109"/>
              <a:ext cx="12324612" cy="6064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50"/>
                </a:lnSpc>
                <a:spcBef>
                  <a:spcPct val="0"/>
                </a:spcBef>
              </a:pPr>
              <a:r>
                <a:rPr lang="en-US" sz="3500" u="none" strike="noStrike" spc="-175">
                  <a:solidFill>
                    <a:srgbClr val="E2D2B3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Finding Frogs Based on Climate Clues and Data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 rot="-67637">
              <a:off x="42755" y="123505"/>
              <a:ext cx="12599346" cy="4470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3200"/>
                </a:lnSpc>
              </a:pPr>
              <a:r>
                <a:rPr lang="en-US" sz="11000">
                  <a:solidFill>
                    <a:srgbClr val="E2D2B3"/>
                  </a:solidFill>
                  <a:latin typeface="Sedgwick Ave"/>
                  <a:ea typeface="Sedgwick Ave"/>
                  <a:cs typeface="Sedgwick Ave"/>
                  <a:sym typeface="Sedgwick Ave"/>
                </a:rPr>
                <a:t>Operation Find-the-Frog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-67637">
            <a:off x="1054163" y="989729"/>
            <a:ext cx="15716977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Feature Selection + New Features (Interaction Terms)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4352924"/>
            <a:ext cx="7777453" cy="4470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48"/>
              </a:lnSpc>
              <a:spcBef>
                <a:spcPct val="0"/>
              </a:spcBef>
            </a:pPr>
            <a:r>
              <a:rPr lang="en-US" sz="2729" u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Strategy:</a:t>
            </a:r>
          </a:p>
          <a:p>
            <a:pPr marL="589407" lvl="1" indent="-294704" algn="l">
              <a:lnSpc>
                <a:spcPts val="3548"/>
              </a:lnSpc>
              <a:buFont typeface="Arial"/>
              <a:buChar char="•"/>
            </a:pPr>
            <a:r>
              <a:rPr lang="en-US" sz="2729" u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Added polynomial interaction terms between selected features with SMOTE for class imbalance problem.</a:t>
            </a:r>
          </a:p>
          <a:p>
            <a:pPr marL="589407" lvl="1" indent="-294704" algn="l">
              <a:lnSpc>
                <a:spcPts val="3548"/>
              </a:lnSpc>
              <a:spcBef>
                <a:spcPct val="0"/>
              </a:spcBef>
              <a:buFont typeface="Arial"/>
              <a:buChar char="•"/>
            </a:pPr>
            <a:r>
              <a:rPr lang="en-US" sz="2729" u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Models Tried: Logistic Regression and Random Forest</a:t>
            </a:r>
          </a:p>
          <a:p>
            <a:pPr algn="l">
              <a:lnSpc>
                <a:spcPts val="3548"/>
              </a:lnSpc>
              <a:spcBef>
                <a:spcPct val="0"/>
              </a:spcBef>
            </a:pPr>
            <a:endParaRPr lang="en-US" sz="2729" u="none" strike="noStrike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548"/>
              </a:lnSpc>
              <a:spcBef>
                <a:spcPct val="0"/>
              </a:spcBef>
            </a:pPr>
            <a:r>
              <a:rPr lang="en-US" sz="2729" u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Results:</a:t>
            </a:r>
          </a:p>
          <a:p>
            <a:pPr marL="589407" lvl="1" indent="-294704" algn="l">
              <a:lnSpc>
                <a:spcPts val="3548"/>
              </a:lnSpc>
              <a:spcBef>
                <a:spcPct val="0"/>
              </a:spcBef>
              <a:buFont typeface="Arial"/>
              <a:buChar char="•"/>
            </a:pPr>
            <a:r>
              <a:rPr lang="en-US" sz="2729" u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Accuracy: 79% (Random Forest)</a:t>
            </a:r>
          </a:p>
          <a:p>
            <a:pPr algn="l">
              <a:lnSpc>
                <a:spcPts val="3548"/>
              </a:lnSpc>
              <a:spcBef>
                <a:spcPct val="0"/>
              </a:spcBef>
            </a:pPr>
            <a:endParaRPr lang="en-US" sz="2729" u="none" strike="noStrike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912652" y="4352924"/>
            <a:ext cx="7883952" cy="31172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547"/>
              </a:lnSpc>
              <a:spcBef>
                <a:spcPct val="0"/>
              </a:spcBef>
            </a:pPr>
            <a:r>
              <a:rPr lang="en-US" sz="2729" u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Insights:</a:t>
            </a:r>
          </a:p>
          <a:p>
            <a:pPr marL="589233" lvl="1" indent="-294616" algn="l">
              <a:lnSpc>
                <a:spcPts val="3547"/>
              </a:lnSpc>
              <a:buFont typeface="Arial"/>
              <a:buChar char="•"/>
            </a:pPr>
            <a:r>
              <a:rPr lang="en-US" sz="2729" u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Interaction features boosted raw accuracy but did not significantly improve F1 Score.</a:t>
            </a:r>
          </a:p>
          <a:p>
            <a:pPr algn="l">
              <a:lnSpc>
                <a:spcPts val="3547"/>
              </a:lnSpc>
            </a:pPr>
            <a:endParaRPr lang="en-US" sz="2729" u="none" strike="noStrike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0" lvl="0" indent="0" algn="l">
              <a:lnSpc>
                <a:spcPts val="3547"/>
              </a:lnSpc>
              <a:spcBef>
                <a:spcPct val="0"/>
              </a:spcBef>
            </a:pPr>
            <a:r>
              <a:rPr lang="en-US" sz="2729" u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Learning:</a:t>
            </a:r>
          </a:p>
          <a:p>
            <a:pPr marL="589233" lvl="1" indent="-294616" algn="l">
              <a:lnSpc>
                <a:spcPts val="3547"/>
              </a:lnSpc>
              <a:buFont typeface="Arial"/>
              <a:buChar char="•"/>
            </a:pPr>
            <a:r>
              <a:rPr lang="en-US" sz="2729" u="none" strike="noStrike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Adding complexity without addressing model flexibility has limited benefit.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28700"/>
            <a:ext cx="12888399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The Breakthrough Moment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65372" y="3270516"/>
            <a:ext cx="15531648" cy="803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  <a:spcBef>
                <a:spcPct val="0"/>
              </a:spcBef>
            </a:pPr>
            <a:r>
              <a:rPr lang="en-US" sz="4999">
                <a:solidFill>
                  <a:srgbClr val="FFBD59"/>
                </a:solidFill>
                <a:latin typeface="Sedgwick Ave"/>
                <a:ea typeface="Sedgwick Ave"/>
                <a:cs typeface="Sedgwick Ave"/>
                <a:sym typeface="Sedgwick Ave"/>
              </a:rPr>
              <a:t>Random Forest with 7 Features + Hyperparameter Tuning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65372" y="4875073"/>
            <a:ext cx="16493928" cy="5020847"/>
            <a:chOff x="0" y="0"/>
            <a:chExt cx="2555341" cy="77786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555341" cy="777861"/>
            </a:xfrm>
            <a:custGeom>
              <a:avLst/>
              <a:gdLst/>
              <a:ahLst/>
              <a:cxnLst/>
              <a:rect l="l" t="t" r="r" b="b"/>
              <a:pathLst>
                <a:path w="2555341" h="777861">
                  <a:moveTo>
                    <a:pt x="46938" y="0"/>
                  </a:moveTo>
                  <a:lnTo>
                    <a:pt x="2508403" y="0"/>
                  </a:lnTo>
                  <a:cubicBezTo>
                    <a:pt x="2534326" y="0"/>
                    <a:pt x="2555341" y="21015"/>
                    <a:pt x="2555341" y="46938"/>
                  </a:cubicBezTo>
                  <a:lnTo>
                    <a:pt x="2555341" y="730923"/>
                  </a:lnTo>
                  <a:cubicBezTo>
                    <a:pt x="2555341" y="756846"/>
                    <a:pt x="2534326" y="777861"/>
                    <a:pt x="2508403" y="777861"/>
                  </a:cubicBezTo>
                  <a:lnTo>
                    <a:pt x="46938" y="777861"/>
                  </a:lnTo>
                  <a:cubicBezTo>
                    <a:pt x="21015" y="777861"/>
                    <a:pt x="0" y="756846"/>
                    <a:pt x="0" y="730923"/>
                  </a:cubicBezTo>
                  <a:lnTo>
                    <a:pt x="0" y="46938"/>
                  </a:lnTo>
                  <a:cubicBezTo>
                    <a:pt x="0" y="21015"/>
                    <a:pt x="21015" y="0"/>
                    <a:pt x="46938" y="0"/>
                  </a:cubicBezTo>
                  <a:close/>
                </a:path>
              </a:pathLst>
            </a:custGeom>
            <a:blipFill>
              <a:blip r:embed="rId2"/>
              <a:stretch>
                <a:fillRect t="-59639" b="-59639"/>
              </a:stretch>
            </a:blipFill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-67637">
            <a:off x="568920" y="665901"/>
            <a:ext cx="15186964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Random Forest with 7 Features + Hyperparameter Tuning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43406" y="4987640"/>
            <a:ext cx="8595871" cy="346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Enhancements: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7 carefully selected features.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Tuned n_estimators=100, max_depth=50</a:t>
            </a:r>
          </a:p>
          <a:p>
            <a:pPr algn="l">
              <a:lnSpc>
                <a:spcPts val="3900"/>
              </a:lnSpc>
            </a:pPr>
            <a:endParaRPr lang="en-US" sz="3000">
              <a:solidFill>
                <a:srgbClr val="F3F9F7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Result: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Training Accuracy: 97%</a:t>
            </a:r>
          </a:p>
          <a:p>
            <a:pPr marL="647700" lvl="1" indent="-323850" algn="l">
              <a:lnSpc>
                <a:spcPts val="39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External F1 Score: 82.44%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362950" y="4987640"/>
            <a:ext cx="8478307" cy="3962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Success: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Random Forest captured non-linear interactions and feature importance effectively.</a:t>
            </a:r>
          </a:p>
          <a:p>
            <a:pPr algn="l">
              <a:lnSpc>
                <a:spcPts val="3900"/>
              </a:lnSpc>
            </a:pPr>
            <a:endParaRPr lang="en-US" sz="3000">
              <a:solidFill>
                <a:srgbClr val="F3F9F7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Learning: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Tree-based ensemble methods are robust for environmental prediction tasks.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3577642"/>
            <a:ext cx="7541979" cy="5680658"/>
          </a:xfrm>
          <a:custGeom>
            <a:avLst/>
            <a:gdLst/>
            <a:ahLst/>
            <a:cxnLst/>
            <a:rect l="l" t="t" r="r" b="b"/>
            <a:pathLst>
              <a:path w="7541979" h="5680658">
                <a:moveTo>
                  <a:pt x="0" y="0"/>
                </a:moveTo>
                <a:lnTo>
                  <a:pt x="7541979" y="0"/>
                </a:lnTo>
                <a:lnTo>
                  <a:pt x="7541979" y="5680658"/>
                </a:lnTo>
                <a:lnTo>
                  <a:pt x="0" y="56806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558728" y="3577642"/>
            <a:ext cx="6772080" cy="5680658"/>
          </a:xfrm>
          <a:custGeom>
            <a:avLst/>
            <a:gdLst/>
            <a:ahLst/>
            <a:cxnLst/>
            <a:rect l="l" t="t" r="r" b="b"/>
            <a:pathLst>
              <a:path w="6772080" h="5680658">
                <a:moveTo>
                  <a:pt x="0" y="0"/>
                </a:moveTo>
                <a:lnTo>
                  <a:pt x="6772081" y="0"/>
                </a:lnTo>
                <a:lnTo>
                  <a:pt x="6772081" y="5680658"/>
                </a:lnTo>
                <a:lnTo>
                  <a:pt x="0" y="56806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 rot="-67637">
            <a:off x="1229786" y="889602"/>
            <a:ext cx="15828429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ROC Curve and Confusion Matrix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/>
          <p:cNvGraphicFramePr>
            <a:graphicFrameLocks noGrp="1"/>
          </p:cNvGraphicFramePr>
          <p:nvPr/>
        </p:nvGraphicFramePr>
        <p:xfrm>
          <a:off x="1660719" y="2556198"/>
          <a:ext cx="14609019" cy="7096125"/>
        </p:xfrm>
        <a:graphic>
          <a:graphicData uri="http://schemas.openxmlformats.org/drawingml/2006/table">
            <a:tbl>
              <a:tblPr/>
              <a:tblGrid>
                <a:gridCol w="108652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437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10864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Model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0864"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Logistic Regression + Top 10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69%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10864"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Support Vector Machine (SVM)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71%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10864"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Neural Network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74%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10864"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Random Forest + Interactions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FFF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79%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41803">
                <a:tc>
                  <a:txBody>
                    <a:bodyPr/>
                    <a:lstStyle/>
                    <a:p>
                      <a:pPr algn="l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6D007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Random Forest with 7 Features + Hyperparameter Tuning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6D007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97% </a:t>
                      </a:r>
                      <a:endParaRPr lang="en-US" sz="1100"/>
                    </a:p>
                    <a:p>
                      <a:pPr algn="ctr">
                        <a:lnSpc>
                          <a:spcPts val="3500"/>
                        </a:lnSpc>
                      </a:pPr>
                      <a:r>
                        <a:rPr lang="en-US" sz="2500">
                          <a:solidFill>
                            <a:srgbClr val="F6D007"/>
                          </a:solidFill>
                          <a:latin typeface="Lexend Deca"/>
                          <a:ea typeface="Lexend Deca"/>
                          <a:cs typeface="Lexend Deca"/>
                          <a:sym typeface="Lexend Deca"/>
                        </a:rPr>
                        <a:t>Test F1-Score: 82.44%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extBox 3"/>
          <p:cNvSpPr txBox="1"/>
          <p:nvPr/>
        </p:nvSpPr>
        <p:spPr>
          <a:xfrm>
            <a:off x="1807381" y="714342"/>
            <a:ext cx="14673239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Model Performance Comparison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888860" y="0"/>
            <a:ext cx="5399140" cy="10287000"/>
          </a:xfrm>
          <a:custGeom>
            <a:avLst/>
            <a:gdLst/>
            <a:ahLst/>
            <a:cxnLst/>
            <a:rect l="l" t="t" r="r" b="b"/>
            <a:pathLst>
              <a:path w="5399140" h="10287000">
                <a:moveTo>
                  <a:pt x="0" y="0"/>
                </a:moveTo>
                <a:lnTo>
                  <a:pt x="5399140" y="0"/>
                </a:lnTo>
                <a:lnTo>
                  <a:pt x="539914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40" r="-2829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956309" y="3208147"/>
            <a:ext cx="8789701" cy="6526353"/>
          </a:xfrm>
          <a:custGeom>
            <a:avLst/>
            <a:gdLst/>
            <a:ahLst/>
            <a:cxnLst/>
            <a:rect l="l" t="t" r="r" b="b"/>
            <a:pathLst>
              <a:path w="8789701" h="6526353">
                <a:moveTo>
                  <a:pt x="0" y="0"/>
                </a:moveTo>
                <a:lnTo>
                  <a:pt x="8789701" y="0"/>
                </a:lnTo>
                <a:lnTo>
                  <a:pt x="8789701" y="6526352"/>
                </a:lnTo>
                <a:lnTo>
                  <a:pt x="0" y="65263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457880" y="215967"/>
            <a:ext cx="11786560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R</a:t>
            </a:r>
            <a:r>
              <a:rPr lang="en-US" sz="9000" u="none" strike="noStrike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eal-World Applications: Conservation &amp; Policy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931042" y="0"/>
            <a:ext cx="6356958" cy="10287000"/>
          </a:xfrm>
          <a:custGeom>
            <a:avLst/>
            <a:gdLst/>
            <a:ahLst/>
            <a:cxnLst/>
            <a:rect l="l" t="t" r="r" b="b"/>
            <a:pathLst>
              <a:path w="6356958" h="10287000">
                <a:moveTo>
                  <a:pt x="0" y="0"/>
                </a:moveTo>
                <a:lnTo>
                  <a:pt x="6356958" y="0"/>
                </a:lnTo>
                <a:lnTo>
                  <a:pt x="635695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911" r="-309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504905" y="4082651"/>
            <a:ext cx="10658505" cy="5022820"/>
          </a:xfrm>
          <a:custGeom>
            <a:avLst/>
            <a:gdLst/>
            <a:ahLst/>
            <a:cxnLst/>
            <a:rect l="l" t="t" r="r" b="b"/>
            <a:pathLst>
              <a:path w="10658505" h="5022820">
                <a:moveTo>
                  <a:pt x="0" y="0"/>
                </a:moveTo>
                <a:lnTo>
                  <a:pt x="10658505" y="0"/>
                </a:lnTo>
                <a:lnTo>
                  <a:pt x="10658505" y="5022820"/>
                </a:lnTo>
                <a:lnTo>
                  <a:pt x="0" y="50228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22752" y="333531"/>
            <a:ext cx="11904124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C</a:t>
            </a:r>
            <a:r>
              <a:rPr lang="en-US" sz="9000" u="none" strike="noStrike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orporate &amp; Community Impact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934520" y="0"/>
            <a:ext cx="5353480" cy="10287000"/>
          </a:xfrm>
          <a:custGeom>
            <a:avLst/>
            <a:gdLst/>
            <a:ahLst/>
            <a:cxnLst/>
            <a:rect l="l" t="t" r="r" b="b"/>
            <a:pathLst>
              <a:path w="5353480" h="10287000">
                <a:moveTo>
                  <a:pt x="0" y="0"/>
                </a:moveTo>
                <a:lnTo>
                  <a:pt x="5353480" y="0"/>
                </a:lnTo>
                <a:lnTo>
                  <a:pt x="535348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862" r="-2853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28889" y="3309997"/>
            <a:ext cx="9762105" cy="6442989"/>
          </a:xfrm>
          <a:custGeom>
            <a:avLst/>
            <a:gdLst/>
            <a:ahLst/>
            <a:cxnLst/>
            <a:rect l="l" t="t" r="r" b="b"/>
            <a:pathLst>
              <a:path w="9762105" h="6442989">
                <a:moveTo>
                  <a:pt x="0" y="0"/>
                </a:moveTo>
                <a:lnTo>
                  <a:pt x="9762105" y="0"/>
                </a:lnTo>
                <a:lnTo>
                  <a:pt x="9762105" y="6442989"/>
                </a:lnTo>
                <a:lnTo>
                  <a:pt x="0" y="64429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457880" y="215967"/>
            <a:ext cx="11904124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Scalable Impact and Business Value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4800" y="1028700"/>
            <a:ext cx="12458700" cy="1371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  <a:spcBef>
                <a:spcPct val="0"/>
              </a:spcBef>
            </a:pPr>
            <a:r>
              <a:rPr lang="en-US" sz="9000" dirty="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Future Enhancements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102440"/>
            <a:ext cx="13030602" cy="6155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0"/>
              </a:lnSpc>
            </a:pPr>
            <a:r>
              <a:rPr lang="en-US" sz="2893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Enhance Features:</a:t>
            </a:r>
          </a:p>
          <a:p>
            <a:pPr marL="624668" lvl="1" indent="-312334" algn="l">
              <a:lnSpc>
                <a:spcPts val="4050"/>
              </a:lnSpc>
              <a:buFont typeface="Arial"/>
              <a:buChar char="•"/>
            </a:pPr>
            <a:r>
              <a:rPr lang="en-US" sz="2893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Add seasonal and lagged climate variables to capture temporal patterns.</a:t>
            </a:r>
          </a:p>
          <a:p>
            <a:pPr algn="l">
              <a:lnSpc>
                <a:spcPts val="4050"/>
              </a:lnSpc>
            </a:pPr>
            <a:endParaRPr lang="en-US" sz="2893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4050"/>
              </a:lnSpc>
            </a:pPr>
            <a:r>
              <a:rPr lang="en-US" sz="2893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Generalization and Real-World Testing:</a:t>
            </a:r>
          </a:p>
          <a:p>
            <a:pPr marL="624668" lvl="1" indent="-312334" algn="l">
              <a:lnSpc>
                <a:spcPts val="4050"/>
              </a:lnSpc>
              <a:buFont typeface="Arial"/>
              <a:buChar char="•"/>
            </a:pPr>
            <a:r>
              <a:rPr lang="en-US" sz="2893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Validate models across different regions and future time periods.</a:t>
            </a:r>
          </a:p>
          <a:p>
            <a:pPr algn="l">
              <a:lnSpc>
                <a:spcPts val="4050"/>
              </a:lnSpc>
            </a:pPr>
            <a:endParaRPr lang="en-US" sz="2893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4050"/>
              </a:lnSpc>
            </a:pPr>
            <a:r>
              <a:rPr lang="en-US" sz="2893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An App - FrogSight:</a:t>
            </a:r>
          </a:p>
          <a:p>
            <a:pPr marL="624668" lvl="1" indent="-312334" algn="l">
              <a:lnSpc>
                <a:spcPts val="4050"/>
              </a:lnSpc>
              <a:buFont typeface="Arial"/>
              <a:buChar char="•"/>
            </a:pPr>
            <a:r>
              <a:rPr lang="en-US" sz="2893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Make the App available for citizen scientists to capture data points for Global Implementation.</a:t>
            </a:r>
          </a:p>
          <a:p>
            <a:pPr algn="l">
              <a:lnSpc>
                <a:spcPts val="4050"/>
              </a:lnSpc>
            </a:pPr>
            <a:endParaRPr lang="en-US" sz="2893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4050"/>
              </a:lnSpc>
            </a:pPr>
            <a:endParaRPr lang="en-US" sz="2893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56309" y="1028700"/>
            <a:ext cx="14575382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Reflections on Our Adventure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81448" y="3114547"/>
            <a:ext cx="15977852" cy="5562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Throughout this journey, we learned invaluable lessons about </a:t>
            </a:r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Data accuracy </a:t>
            </a:r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Model selection</a:t>
            </a:r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Significance of features</a:t>
            </a:r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Problem-solving skills</a:t>
            </a:r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Team coordination and colaboration</a:t>
            </a:r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Gained technical proficiency in Python and Machine learning models along with domain knowledge in biodiversity conservation.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4199"/>
              </a:lnSpc>
            </a:pPr>
            <a:r>
              <a:rPr lang="en-US" sz="3499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Each step brought us closer to our goal of finding frogs!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277229" y="0"/>
            <a:ext cx="6010771" cy="10287000"/>
            <a:chOff x="0" y="0"/>
            <a:chExt cx="1835866" cy="31419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835866" cy="3141951"/>
            </a:xfrm>
            <a:custGeom>
              <a:avLst/>
              <a:gdLst/>
              <a:ahLst/>
              <a:cxnLst/>
              <a:rect l="l" t="t" r="r" b="b"/>
              <a:pathLst>
                <a:path w="1835866" h="3141951">
                  <a:moveTo>
                    <a:pt x="0" y="0"/>
                  </a:moveTo>
                  <a:lnTo>
                    <a:pt x="1835866" y="0"/>
                  </a:lnTo>
                  <a:lnTo>
                    <a:pt x="1835866" y="3141951"/>
                  </a:lnTo>
                  <a:lnTo>
                    <a:pt x="0" y="3141951"/>
                  </a:lnTo>
                  <a:close/>
                </a:path>
              </a:pathLst>
            </a:custGeom>
            <a:blipFill>
              <a:blip r:embed="rId2"/>
              <a:stretch>
                <a:fillRect l="-7011" r="-701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028700"/>
            <a:ext cx="8731092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Finding Frogs with Science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4002068"/>
            <a:ext cx="10305767" cy="5718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8852" lvl="1" indent="-289426" algn="l">
              <a:lnSpc>
                <a:spcPts val="3485"/>
              </a:lnSpc>
              <a:spcBef>
                <a:spcPct val="0"/>
              </a:spcBef>
              <a:buFont typeface="Arial"/>
              <a:buChar char="•"/>
            </a:pPr>
            <a:r>
              <a:rPr lang="en-US" sz="268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Analyze climate data to uncover hidden frog populations.</a:t>
            </a:r>
          </a:p>
          <a:p>
            <a:pPr algn="l">
              <a:lnSpc>
                <a:spcPts val="3485"/>
              </a:lnSpc>
              <a:spcBef>
                <a:spcPct val="0"/>
              </a:spcBef>
            </a:pPr>
            <a:endParaRPr lang="en-US" sz="2681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578852" lvl="1" indent="-289426" algn="l">
              <a:lnSpc>
                <a:spcPts val="3485"/>
              </a:lnSpc>
              <a:spcBef>
                <a:spcPct val="0"/>
              </a:spcBef>
              <a:buFont typeface="Arial"/>
              <a:buChar char="•"/>
            </a:pPr>
            <a:r>
              <a:rPr lang="en-US" sz="268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Identify key environmental factors influencing habitat suitability.</a:t>
            </a:r>
          </a:p>
          <a:p>
            <a:pPr algn="l">
              <a:lnSpc>
                <a:spcPts val="3485"/>
              </a:lnSpc>
              <a:spcBef>
                <a:spcPct val="0"/>
              </a:spcBef>
            </a:pPr>
            <a:endParaRPr lang="en-US" sz="2681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578852" lvl="1" indent="-289426" algn="l">
              <a:lnSpc>
                <a:spcPts val="3485"/>
              </a:lnSpc>
              <a:spcBef>
                <a:spcPct val="0"/>
              </a:spcBef>
              <a:buFont typeface="Arial"/>
              <a:buChar char="•"/>
            </a:pPr>
            <a:r>
              <a:rPr lang="en-US" sz="268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Develop a predictive model using machine learning techniques.</a:t>
            </a:r>
          </a:p>
          <a:p>
            <a:pPr algn="l">
              <a:lnSpc>
                <a:spcPts val="3485"/>
              </a:lnSpc>
              <a:spcBef>
                <a:spcPct val="0"/>
              </a:spcBef>
            </a:pPr>
            <a:endParaRPr lang="en-US" sz="2681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578852" lvl="1" indent="-289426" algn="l">
              <a:lnSpc>
                <a:spcPts val="3485"/>
              </a:lnSpc>
              <a:spcBef>
                <a:spcPct val="0"/>
              </a:spcBef>
              <a:buFont typeface="Arial"/>
              <a:buChar char="•"/>
            </a:pPr>
            <a:r>
              <a:rPr lang="en-US" sz="268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Transform raw climate data into ecological insights.</a:t>
            </a:r>
          </a:p>
          <a:p>
            <a:pPr algn="l">
              <a:lnSpc>
                <a:spcPts val="3485"/>
              </a:lnSpc>
              <a:spcBef>
                <a:spcPct val="0"/>
              </a:spcBef>
            </a:pPr>
            <a:endParaRPr lang="en-US" sz="2681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marL="578852" lvl="1" indent="-289426" algn="l">
              <a:lnSpc>
                <a:spcPts val="3485"/>
              </a:lnSpc>
              <a:spcBef>
                <a:spcPct val="0"/>
              </a:spcBef>
              <a:buFont typeface="Arial"/>
              <a:buChar char="•"/>
            </a:pPr>
            <a:r>
              <a:rPr lang="en-US" sz="268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Support conservation efforts against climate change impacts.</a:t>
            </a:r>
          </a:p>
          <a:p>
            <a:pPr algn="l">
              <a:lnSpc>
                <a:spcPts val="3485"/>
              </a:lnSpc>
              <a:spcBef>
                <a:spcPct val="0"/>
              </a:spcBef>
            </a:pPr>
            <a:endParaRPr lang="en-US" sz="2681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371975"/>
            <a:ext cx="16230600" cy="153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00"/>
              </a:lnSpc>
            </a:pPr>
            <a:r>
              <a:rPr lang="en-US" sz="5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This journey unveiled how data and collaboration can ignite hope for biodiversity!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946172" y="1209675"/>
            <a:ext cx="14395656" cy="1181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999"/>
              </a:lnSpc>
            </a:pPr>
            <a:r>
              <a:rPr lang="en-US" sz="8999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Thank You, Adventurers!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52368"/>
            <a:ext cx="8115300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Gathering Clues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579064"/>
            <a:ext cx="6427015" cy="1410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70"/>
              </a:lnSpc>
            </a:pPr>
            <a:r>
              <a:rPr lang="en-US" sz="29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Understanding our dataset and the importance of features in locating frogs properly.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5849210"/>
            <a:ext cx="6427015" cy="2555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059"/>
              </a:lnSpc>
            </a:pPr>
            <a:r>
              <a:rPr lang="en-US" sz="2899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In this phase, we analyze the dataset, focusing on key features that influence frog habitats, ensuring optimal model performance.</a:t>
            </a:r>
          </a:p>
        </p:txBody>
      </p:sp>
      <p:sp>
        <p:nvSpPr>
          <p:cNvPr id="5" name="Freeform 5"/>
          <p:cNvSpPr/>
          <p:nvPr/>
        </p:nvSpPr>
        <p:spPr>
          <a:xfrm>
            <a:off x="9878035" y="1791274"/>
            <a:ext cx="674113" cy="783853"/>
          </a:xfrm>
          <a:custGeom>
            <a:avLst/>
            <a:gdLst/>
            <a:ahLst/>
            <a:cxnLst/>
            <a:rect l="l" t="t" r="r" b="b"/>
            <a:pathLst>
              <a:path w="674113" h="783853">
                <a:moveTo>
                  <a:pt x="0" y="0"/>
                </a:moveTo>
                <a:lnTo>
                  <a:pt x="674113" y="0"/>
                </a:lnTo>
                <a:lnTo>
                  <a:pt x="674113" y="783853"/>
                </a:lnTo>
                <a:lnTo>
                  <a:pt x="0" y="783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0981333" y="1738168"/>
            <a:ext cx="6561446" cy="981303"/>
            <a:chOff x="0" y="0"/>
            <a:chExt cx="8748595" cy="1308404"/>
          </a:xfrm>
        </p:grpSpPr>
        <p:sp>
          <p:nvSpPr>
            <p:cNvPr id="7" name="TextBox 7"/>
            <p:cNvSpPr txBox="1"/>
            <p:nvPr/>
          </p:nvSpPr>
          <p:spPr>
            <a:xfrm>
              <a:off x="0" y="-38100"/>
              <a:ext cx="8748595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00"/>
                </a:lnSpc>
              </a:pPr>
              <a:r>
                <a:rPr lang="en-US" sz="3000" b="1">
                  <a:solidFill>
                    <a:srgbClr val="F3F9F7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Dataset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827496"/>
              <a:ext cx="8748595" cy="4809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59"/>
                </a:lnSpc>
                <a:spcBef>
                  <a:spcPct val="0"/>
                </a:spcBef>
              </a:pPr>
              <a:r>
                <a:rPr lang="en-US" sz="1999" u="none" strike="noStrike">
                  <a:solidFill>
                    <a:srgbClr val="F3F9F7"/>
                  </a:solidFill>
                  <a:latin typeface="Open Sauce"/>
                  <a:ea typeface="Open Sauce"/>
                  <a:cs typeface="Open Sauce"/>
                  <a:sym typeface="Open Sauce"/>
                </a:rPr>
                <a:t>Comprehensive environmental factors collected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9878035" y="3734016"/>
            <a:ext cx="674113" cy="783853"/>
          </a:xfrm>
          <a:custGeom>
            <a:avLst/>
            <a:gdLst/>
            <a:ahLst/>
            <a:cxnLst/>
            <a:rect l="l" t="t" r="r" b="b"/>
            <a:pathLst>
              <a:path w="674113" h="783853">
                <a:moveTo>
                  <a:pt x="0" y="0"/>
                </a:moveTo>
                <a:lnTo>
                  <a:pt x="674113" y="0"/>
                </a:lnTo>
                <a:lnTo>
                  <a:pt x="674113" y="783853"/>
                </a:lnTo>
                <a:lnTo>
                  <a:pt x="0" y="783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0981333" y="3680874"/>
            <a:ext cx="6561446" cy="981303"/>
            <a:chOff x="0" y="0"/>
            <a:chExt cx="8748595" cy="1308404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38100"/>
              <a:ext cx="8748595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00"/>
                </a:lnSpc>
              </a:pPr>
              <a:r>
                <a:rPr lang="en-US" sz="3000" b="1">
                  <a:solidFill>
                    <a:srgbClr val="F3F9F7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Important Features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827496"/>
              <a:ext cx="8748595" cy="4809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59"/>
                </a:lnSpc>
                <a:spcBef>
                  <a:spcPct val="0"/>
                </a:spcBef>
              </a:pPr>
              <a:r>
                <a:rPr lang="en-US" sz="1999" u="none" strike="noStrike">
                  <a:solidFill>
                    <a:srgbClr val="F3F9F7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Identifying variables that truly matter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9878035" y="5677344"/>
            <a:ext cx="674113" cy="783853"/>
          </a:xfrm>
          <a:custGeom>
            <a:avLst/>
            <a:gdLst/>
            <a:ahLst/>
            <a:cxnLst/>
            <a:rect l="l" t="t" r="r" b="b"/>
            <a:pathLst>
              <a:path w="674113" h="783853">
                <a:moveTo>
                  <a:pt x="0" y="0"/>
                </a:moveTo>
                <a:lnTo>
                  <a:pt x="674113" y="0"/>
                </a:lnTo>
                <a:lnTo>
                  <a:pt x="674113" y="783853"/>
                </a:lnTo>
                <a:lnTo>
                  <a:pt x="0" y="783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4" name="Group 14"/>
          <p:cNvGrpSpPr/>
          <p:nvPr/>
        </p:nvGrpSpPr>
        <p:grpSpPr>
          <a:xfrm>
            <a:off x="10981333" y="5624201"/>
            <a:ext cx="6561446" cy="981303"/>
            <a:chOff x="0" y="0"/>
            <a:chExt cx="8748595" cy="1308404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38100"/>
              <a:ext cx="8748595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00"/>
                </a:lnSpc>
              </a:pPr>
              <a:r>
                <a:rPr lang="en-US" sz="3000" b="1">
                  <a:solidFill>
                    <a:srgbClr val="F3F9F7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Noise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827496"/>
              <a:ext cx="8748595" cy="4809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59"/>
                </a:lnSpc>
                <a:spcBef>
                  <a:spcPct val="0"/>
                </a:spcBef>
              </a:pPr>
              <a:r>
                <a:rPr lang="en-US" sz="1999" u="none" strike="noStrike">
                  <a:solidFill>
                    <a:srgbClr val="F3F9F7"/>
                  </a:solidFill>
                  <a:latin typeface="Open Sauce"/>
                  <a:ea typeface="Open Sauce"/>
                  <a:cs typeface="Open Sauce"/>
                  <a:sym typeface="Open Sauce"/>
                </a:rPr>
                <a:t>Eliminating irrelevant or misleading data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9878035" y="7620597"/>
            <a:ext cx="674113" cy="783853"/>
          </a:xfrm>
          <a:custGeom>
            <a:avLst/>
            <a:gdLst/>
            <a:ahLst/>
            <a:cxnLst/>
            <a:rect l="l" t="t" r="r" b="b"/>
            <a:pathLst>
              <a:path w="674113" h="783853">
                <a:moveTo>
                  <a:pt x="0" y="0"/>
                </a:moveTo>
                <a:lnTo>
                  <a:pt x="674113" y="0"/>
                </a:lnTo>
                <a:lnTo>
                  <a:pt x="674113" y="783853"/>
                </a:lnTo>
                <a:lnTo>
                  <a:pt x="0" y="7838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8" name="Group 18"/>
          <p:cNvGrpSpPr/>
          <p:nvPr/>
        </p:nvGrpSpPr>
        <p:grpSpPr>
          <a:xfrm>
            <a:off x="10981333" y="7567529"/>
            <a:ext cx="6561446" cy="981303"/>
            <a:chOff x="0" y="0"/>
            <a:chExt cx="8748595" cy="1308404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38100"/>
              <a:ext cx="8748595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900"/>
                </a:lnSpc>
              </a:pPr>
              <a:r>
                <a:rPr lang="en-US" sz="3000" b="1">
                  <a:solidFill>
                    <a:srgbClr val="F3F9F7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Challenge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827496"/>
              <a:ext cx="8748595" cy="4809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59"/>
                </a:lnSpc>
                <a:spcBef>
                  <a:spcPct val="0"/>
                </a:spcBef>
              </a:pPr>
              <a:r>
                <a:rPr lang="en-US" sz="1999" u="none" strike="noStrike">
                  <a:solidFill>
                    <a:srgbClr val="F3F9F7"/>
                  </a:solidFill>
                  <a:latin typeface="Open Sauce"/>
                  <a:ea typeface="Open Sauce"/>
                  <a:cs typeface="Open Sauce"/>
                  <a:sym typeface="Open Sauce"/>
                </a:rPr>
                <a:t>Understanding which clues to prioritize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3291842"/>
            <a:ext cx="7981883" cy="5966458"/>
          </a:xfrm>
          <a:custGeom>
            <a:avLst/>
            <a:gdLst/>
            <a:ahLst/>
            <a:cxnLst/>
            <a:rect l="l" t="t" r="r" b="b"/>
            <a:pathLst>
              <a:path w="7981883" h="5966458">
                <a:moveTo>
                  <a:pt x="0" y="0"/>
                </a:moveTo>
                <a:lnTo>
                  <a:pt x="7981883" y="0"/>
                </a:lnTo>
                <a:lnTo>
                  <a:pt x="7981883" y="5966458"/>
                </a:lnTo>
                <a:lnTo>
                  <a:pt x="0" y="59664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1447813" y="838680"/>
            <a:ext cx="5811487" cy="8419620"/>
          </a:xfrm>
          <a:custGeom>
            <a:avLst/>
            <a:gdLst/>
            <a:ahLst/>
            <a:cxnLst/>
            <a:rect l="l" t="t" r="r" b="b"/>
            <a:pathLst>
              <a:path w="5811487" h="8419620">
                <a:moveTo>
                  <a:pt x="0" y="0"/>
                </a:moveTo>
                <a:lnTo>
                  <a:pt x="5811487" y="0"/>
                </a:lnTo>
                <a:lnTo>
                  <a:pt x="5811487" y="8419620"/>
                </a:lnTo>
                <a:lnTo>
                  <a:pt x="0" y="84196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2613" b="-98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1028700"/>
            <a:ext cx="10844514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Exploring Clues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326642" y="5105400"/>
            <a:ext cx="7294640" cy="3962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Notes: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Just 2 features.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Minimal preprocessing applied.</a:t>
            </a:r>
          </a:p>
          <a:p>
            <a:pPr algn="l">
              <a:lnSpc>
                <a:spcPts val="3900"/>
              </a:lnSpc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Results: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F1 Score: ~65%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9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3" name="TextBox 3"/>
          <p:cNvSpPr txBox="1"/>
          <p:nvPr/>
        </p:nvSpPr>
        <p:spPr>
          <a:xfrm rot="-67637">
            <a:off x="1073363" y="1068447"/>
            <a:ext cx="13351110" cy="2735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768"/>
              </a:lnSpc>
            </a:pPr>
            <a:r>
              <a:rPr lang="en-US" sz="8973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Building Our First Model - Logistic Regression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42716" y="5133975"/>
            <a:ext cx="7183926" cy="3209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Challenges: </a:t>
            </a:r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Poor handling of non-linear relationships.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Learning: </a:t>
            </a:r>
          </a:p>
          <a:p>
            <a:pPr marL="647700" lvl="1" indent="-323850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Need for a more powerful non-linear model.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-67637">
            <a:off x="1054545" y="1144290"/>
            <a:ext cx="11777709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Feature Selection and Logistic Regression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28828" y="5452561"/>
            <a:ext cx="6970313" cy="346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New Strategy: 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Selected top 10 climate-relevant features.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Result: 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Accuracy: ~69%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144000" y="5452561"/>
            <a:ext cx="7176161" cy="3467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Success: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Feature relevance improved signal-to-noise ratio.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Learning: 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Feature engineering directly impacts model quality.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-67637">
            <a:off x="1054293" y="1049149"/>
            <a:ext cx="14373331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Support Vector Machine (SVM) with RBF kernel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4305300"/>
            <a:ext cx="10204364" cy="495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Notes:</a:t>
            </a:r>
          </a:p>
          <a:p>
            <a:pPr marL="647700" lvl="1" indent="-323850" algn="l">
              <a:lnSpc>
                <a:spcPts val="39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Scaling was critical due to distance-based nature.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Result:</a:t>
            </a:r>
          </a:p>
          <a:p>
            <a:pPr marL="647700" lvl="1" indent="-323850" algn="l">
              <a:lnSpc>
                <a:spcPts val="39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Not the jump that we were expecting.</a:t>
            </a:r>
          </a:p>
          <a:p>
            <a:pPr marL="647700" lvl="1" indent="-323850" algn="l">
              <a:lnSpc>
                <a:spcPts val="39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Accuracy: 71%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Limitation:</a:t>
            </a:r>
          </a:p>
          <a:p>
            <a:pPr marL="647700" lvl="1" indent="-323850" algn="l">
              <a:lnSpc>
                <a:spcPts val="39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Poor performance compared to tree-based models.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endParaRPr lang="en-US" sz="3000">
              <a:solidFill>
                <a:srgbClr val="FFFFFF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 rot="-67637">
            <a:off x="1040969" y="1152879"/>
            <a:ext cx="12637421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</a:pPr>
            <a:r>
              <a:rPr lang="en-US" sz="9000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Neural Network Attempt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916842"/>
            <a:ext cx="8115300" cy="4953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Notes: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Implemented SMOTE + basic feedforward neural network using Keras.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endParaRPr lang="en-US" sz="3000">
              <a:solidFill>
                <a:srgbClr val="F3F9F7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Architecture: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Input Layer → 4 Hidden Layers (ReLU) → Output Layer (Sigmoid)</a:t>
            </a:r>
          </a:p>
          <a:p>
            <a:pPr algn="l">
              <a:lnSpc>
                <a:spcPts val="3900"/>
              </a:lnSpc>
              <a:spcBef>
                <a:spcPct val="0"/>
              </a:spcBef>
            </a:pPr>
            <a:endParaRPr lang="en-US" sz="3000">
              <a:solidFill>
                <a:srgbClr val="F3F9F7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900"/>
              </a:lnSpc>
              <a:spcBef>
                <a:spcPct val="0"/>
              </a:spcBef>
            </a:pPr>
            <a:endParaRPr lang="en-US" sz="3000">
              <a:solidFill>
                <a:srgbClr val="F3F9F7"/>
              </a:solidFill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376721" y="3916842"/>
            <a:ext cx="7882579" cy="3962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Result: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Overfit quickly without heavy regularization.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Accuracy plateaued around ~74%.</a:t>
            </a:r>
          </a:p>
          <a:p>
            <a:pPr algn="l">
              <a:lnSpc>
                <a:spcPts val="3900"/>
              </a:lnSpc>
            </a:pPr>
            <a:endParaRPr lang="en-US" sz="3000">
              <a:solidFill>
                <a:srgbClr val="F3F9F7"/>
              </a:solidFill>
              <a:latin typeface="Lexend Deca"/>
              <a:ea typeface="Lexend Deca"/>
              <a:cs typeface="Lexend Deca"/>
              <a:sym typeface="Lexend Deca"/>
            </a:endParaRPr>
          </a:p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Challenge:</a:t>
            </a:r>
          </a:p>
          <a:p>
            <a:pPr marL="647700" lvl="1" indent="-323850" algn="l">
              <a:lnSpc>
                <a:spcPts val="3900"/>
              </a:lnSpc>
              <a:buFont typeface="Arial"/>
              <a:buChar char="•"/>
            </a:pPr>
            <a:r>
              <a:rPr lang="en-US" sz="3000">
                <a:solidFill>
                  <a:srgbClr val="F3F9F7"/>
                </a:solidFill>
                <a:latin typeface="Lexend Deca"/>
                <a:ea typeface="Lexend Deca"/>
                <a:cs typeface="Lexend Deca"/>
                <a:sym typeface="Lexend Deca"/>
              </a:rPr>
              <a:t>Required larger dataset and tuning for better generalization.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38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865840" y="0"/>
            <a:ext cx="5422160" cy="10287000"/>
            <a:chOff x="0" y="0"/>
            <a:chExt cx="812800" cy="15420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1542056"/>
            </a:xfrm>
            <a:custGeom>
              <a:avLst/>
              <a:gdLst/>
              <a:ahLst/>
              <a:cxnLst/>
              <a:rect l="l" t="t" r="r" b="b"/>
              <a:pathLst>
                <a:path w="812800" h="1542056">
                  <a:moveTo>
                    <a:pt x="0" y="0"/>
                  </a:moveTo>
                  <a:lnTo>
                    <a:pt x="812800" y="0"/>
                  </a:lnTo>
                  <a:lnTo>
                    <a:pt x="812800" y="1542056"/>
                  </a:lnTo>
                  <a:lnTo>
                    <a:pt x="0" y="1542056"/>
                  </a:lnTo>
                  <a:close/>
                </a:path>
              </a:pathLst>
            </a:custGeom>
            <a:blipFill>
              <a:blip r:embed="rId2"/>
              <a:stretch>
                <a:fillRect l="-155637" r="-7647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1028700" y="1028700"/>
            <a:ext cx="8115300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u="none" strike="noStrike">
                <a:solidFill>
                  <a:srgbClr val="F6D007"/>
                </a:solidFill>
                <a:latin typeface="Sedgwick Ave"/>
                <a:ea typeface="Sedgwick Ave"/>
                <a:cs typeface="Sedgwick Ave"/>
                <a:sym typeface="Sedgwick Ave"/>
              </a:rPr>
              <a:t>Sharpening Our Senses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4629150"/>
            <a:ext cx="9547152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900"/>
              </a:lnSpc>
            </a:pPr>
            <a:r>
              <a:rPr lang="en-US" sz="3000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rPr>
              <a:t>Focusing on feature selection and systematic testing for improved accuracy in our model.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6537926"/>
            <a:ext cx="8397454" cy="2128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Now, we emphasize on </a:t>
            </a:r>
            <a:r>
              <a:rPr lang="en-US" sz="3000" b="1">
                <a:solidFill>
                  <a:srgbClr val="FFFFFF"/>
                </a:solidFill>
                <a:latin typeface="Now Bold"/>
                <a:ea typeface="Now Bold"/>
                <a:cs typeface="Now Bold"/>
                <a:sym typeface="Now Bold"/>
              </a:rPr>
              <a:t>feature selection</a:t>
            </a:r>
            <a:r>
              <a:rPr lang="en-US" sz="3000">
                <a:solidFill>
                  <a:srgbClr val="FFFFFF"/>
                </a:solidFill>
                <a:latin typeface="Now"/>
                <a:ea typeface="Now"/>
                <a:cs typeface="Now"/>
                <a:sym typeface="Now"/>
              </a:rPr>
              <a:t> to enhance model performance, ensuring that every variable contributes significantly to our findings.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732</Words>
  <Application>Microsoft Macintosh PowerPoint</Application>
  <PresentationFormat>Custom</PresentationFormat>
  <Paragraphs>149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Sedgwick Ave</vt:lpstr>
      <vt:lpstr>Arimo</vt:lpstr>
      <vt:lpstr>Calibri</vt:lpstr>
      <vt:lpstr>Now</vt:lpstr>
      <vt:lpstr>Lexend Deca</vt:lpstr>
      <vt:lpstr>Now Bold</vt:lpstr>
      <vt:lpstr>Open Sauce</vt:lpstr>
      <vt:lpstr>Open Sauce Semi-Bold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and White Thin Geometric Lines Sales Pitch Sales Presentation</dc:title>
  <cp:lastModifiedBy>Microsoft Office User</cp:lastModifiedBy>
  <cp:revision>2</cp:revision>
  <dcterms:created xsi:type="dcterms:W3CDTF">2006-08-16T00:00:00Z</dcterms:created>
  <dcterms:modified xsi:type="dcterms:W3CDTF">2025-04-28T04:38:14Z</dcterms:modified>
  <dc:identifier>DAGlyR99DZM</dc:identifier>
</cp:coreProperties>
</file>

<file path=docProps/thumbnail.jpeg>
</file>